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9" r:id="rId3"/>
    <p:sldId id="291" r:id="rId4"/>
    <p:sldId id="273" r:id="rId5"/>
    <p:sldId id="260" r:id="rId6"/>
    <p:sldId id="262" r:id="rId7"/>
    <p:sldId id="278" r:id="rId8"/>
    <p:sldId id="292" r:id="rId9"/>
    <p:sldId id="279" r:id="rId10"/>
    <p:sldId id="263" r:id="rId11"/>
    <p:sldId id="283" r:id="rId12"/>
    <p:sldId id="276" r:id="rId13"/>
    <p:sldId id="284" r:id="rId14"/>
    <p:sldId id="274" r:id="rId15"/>
    <p:sldId id="266" r:id="rId16"/>
    <p:sldId id="280" r:id="rId17"/>
    <p:sldId id="286" r:id="rId18"/>
    <p:sldId id="275" r:id="rId19"/>
    <p:sldId id="282" r:id="rId20"/>
    <p:sldId id="264" r:id="rId21"/>
    <p:sldId id="265" r:id="rId22"/>
    <p:sldId id="285" r:id="rId23"/>
    <p:sldId id="289" r:id="rId24"/>
    <p:sldId id="290" r:id="rId25"/>
    <p:sldId id="281" r:id="rId26"/>
    <p:sldId id="268" r:id="rId27"/>
    <p:sldId id="293" r:id="rId28"/>
    <p:sldId id="287" r:id="rId29"/>
    <p:sldId id="270" r:id="rId30"/>
    <p:sldId id="277" r:id="rId31"/>
    <p:sldId id="288" r:id="rId32"/>
    <p:sldId id="267" r:id="rId33"/>
    <p:sldId id="294" r:id="rId34"/>
    <p:sldId id="26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7B51F50-2355-435F-9BA3-6404642A8757}">
          <p14:sldIdLst>
            <p14:sldId id="257"/>
            <p14:sldId id="259"/>
            <p14:sldId id="291"/>
            <p14:sldId id="273"/>
            <p14:sldId id="260"/>
            <p14:sldId id="262"/>
            <p14:sldId id="278"/>
            <p14:sldId id="292"/>
          </p14:sldIdLst>
        </p14:section>
        <p14:section name="Раздел без заголовка" id="{0113D3CD-3A7F-47DD-91DB-093AEF6CCB23}">
          <p14:sldIdLst>
            <p14:sldId id="279"/>
            <p14:sldId id="263"/>
            <p14:sldId id="283"/>
            <p14:sldId id="276"/>
            <p14:sldId id="284"/>
            <p14:sldId id="274"/>
            <p14:sldId id="266"/>
            <p14:sldId id="280"/>
            <p14:sldId id="286"/>
            <p14:sldId id="275"/>
            <p14:sldId id="282"/>
            <p14:sldId id="264"/>
            <p14:sldId id="265"/>
            <p14:sldId id="285"/>
            <p14:sldId id="289"/>
            <p14:sldId id="290"/>
            <p14:sldId id="281"/>
            <p14:sldId id="268"/>
            <p14:sldId id="293"/>
            <p14:sldId id="287"/>
            <p14:sldId id="270"/>
            <p14:sldId id="277"/>
            <p14:sldId id="288"/>
            <p14:sldId id="267"/>
            <p14:sldId id="294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11891782757924E-2"/>
          <c:y val="8.4987637414888351E-2"/>
          <c:w val="0.56582340799633069"/>
          <c:h val="0.79822506561679785"/>
        </c:manualLayout>
      </c:layout>
      <c:area3DChart>
        <c:grouping val="percentStack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Регистратура</c:v>
                </c:pt>
              </c:strCache>
            </c:strRef>
          </c:tx>
          <c:val>
            <c:numRef>
              <c:f>Лист1!$B$4:$Y$4</c:f>
              <c:numCache>
                <c:formatCode>General</c:formatCode>
                <c:ptCount val="24"/>
                <c:pt idx="0">
                  <c:v>281</c:v>
                </c:pt>
                <c:pt idx="1">
                  <c:v>254</c:v>
                </c:pt>
                <c:pt idx="2">
                  <c:v>293</c:v>
                </c:pt>
                <c:pt idx="3">
                  <c:v>281</c:v>
                </c:pt>
                <c:pt idx="4">
                  <c:v>324</c:v>
                </c:pt>
                <c:pt idx="5">
                  <c:v>241</c:v>
                </c:pt>
                <c:pt idx="6">
                  <c:v>194</c:v>
                </c:pt>
                <c:pt idx="7">
                  <c:v>268</c:v>
                </c:pt>
                <c:pt idx="8">
                  <c:v>291</c:v>
                </c:pt>
                <c:pt idx="9">
                  <c:v>226</c:v>
                </c:pt>
                <c:pt idx="10">
                  <c:v>291</c:v>
                </c:pt>
                <c:pt idx="11">
                  <c:v>209</c:v>
                </c:pt>
                <c:pt idx="12">
                  <c:v>265</c:v>
                </c:pt>
                <c:pt idx="13">
                  <c:v>184</c:v>
                </c:pt>
                <c:pt idx="14">
                  <c:v>194</c:v>
                </c:pt>
                <c:pt idx="15">
                  <c:v>265</c:v>
                </c:pt>
                <c:pt idx="16">
                  <c:v>233</c:v>
                </c:pt>
                <c:pt idx="17">
                  <c:v>235</c:v>
                </c:pt>
                <c:pt idx="18">
                  <c:v>272</c:v>
                </c:pt>
                <c:pt idx="19">
                  <c:v>290</c:v>
                </c:pt>
                <c:pt idx="20">
                  <c:v>270</c:v>
                </c:pt>
                <c:pt idx="21">
                  <c:v>227</c:v>
                </c:pt>
                <c:pt idx="22">
                  <c:v>224</c:v>
                </c:pt>
                <c:pt idx="23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E-4BB9-A041-90ACD2062FA5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Госуслуги, инфомат</c:v>
                </c:pt>
              </c:strCache>
            </c:strRef>
          </c:tx>
          <c:spPr>
            <a:ln w="25400">
              <a:noFill/>
            </a:ln>
          </c:spPr>
          <c:val>
            <c:numRef>
              <c:f>Лист1!$B$5:$Y$5</c:f>
              <c:numCache>
                <c:formatCode>General</c:formatCode>
                <c:ptCount val="24"/>
                <c:pt idx="0">
                  <c:v>20</c:v>
                </c:pt>
                <c:pt idx="1">
                  <c:v>25</c:v>
                </c:pt>
                <c:pt idx="2">
                  <c:v>29</c:v>
                </c:pt>
                <c:pt idx="3">
                  <c:v>16</c:v>
                </c:pt>
                <c:pt idx="4">
                  <c:v>24</c:v>
                </c:pt>
                <c:pt idx="5">
                  <c:v>29</c:v>
                </c:pt>
                <c:pt idx="6">
                  <c:v>33</c:v>
                </c:pt>
                <c:pt idx="7">
                  <c:v>29</c:v>
                </c:pt>
                <c:pt idx="8">
                  <c:v>14</c:v>
                </c:pt>
                <c:pt idx="9">
                  <c:v>29</c:v>
                </c:pt>
                <c:pt idx="10">
                  <c:v>21</c:v>
                </c:pt>
                <c:pt idx="11">
                  <c:v>43</c:v>
                </c:pt>
                <c:pt idx="12">
                  <c:v>37</c:v>
                </c:pt>
                <c:pt idx="13">
                  <c:v>36</c:v>
                </c:pt>
                <c:pt idx="14">
                  <c:v>33</c:v>
                </c:pt>
                <c:pt idx="15">
                  <c:v>37</c:v>
                </c:pt>
                <c:pt idx="16">
                  <c:v>35</c:v>
                </c:pt>
                <c:pt idx="17">
                  <c:v>31</c:v>
                </c:pt>
                <c:pt idx="18">
                  <c:v>22</c:v>
                </c:pt>
                <c:pt idx="19">
                  <c:v>24</c:v>
                </c:pt>
                <c:pt idx="20">
                  <c:v>14</c:v>
                </c:pt>
                <c:pt idx="21">
                  <c:v>33</c:v>
                </c:pt>
                <c:pt idx="22">
                  <c:v>27</c:v>
                </c:pt>
                <c:pt idx="2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E-4BB9-A041-90ACD2062FA5}"/>
            </c:ext>
          </c:extLst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CALL-центр</c:v>
                </c:pt>
              </c:strCache>
            </c:strRef>
          </c:tx>
          <c:spPr>
            <a:ln w="25400">
              <a:noFill/>
            </a:ln>
          </c:spPr>
          <c:val>
            <c:numRef>
              <c:f>Лист1!$B$6:$Y$6</c:f>
              <c:numCache>
                <c:formatCode>General</c:formatCode>
                <c:ptCount val="24"/>
                <c:pt idx="0">
                  <c:v>265</c:v>
                </c:pt>
                <c:pt idx="1">
                  <c:v>227</c:v>
                </c:pt>
                <c:pt idx="2">
                  <c:v>299</c:v>
                </c:pt>
                <c:pt idx="3">
                  <c:v>245</c:v>
                </c:pt>
                <c:pt idx="4">
                  <c:v>256</c:v>
                </c:pt>
                <c:pt idx="5">
                  <c:v>226</c:v>
                </c:pt>
                <c:pt idx="6">
                  <c:v>206</c:v>
                </c:pt>
                <c:pt idx="7">
                  <c:v>301</c:v>
                </c:pt>
                <c:pt idx="8">
                  <c:v>288</c:v>
                </c:pt>
                <c:pt idx="9">
                  <c:v>262</c:v>
                </c:pt>
                <c:pt idx="10">
                  <c:v>259</c:v>
                </c:pt>
                <c:pt idx="11">
                  <c:v>237</c:v>
                </c:pt>
                <c:pt idx="12">
                  <c:v>331</c:v>
                </c:pt>
                <c:pt idx="13">
                  <c:v>268</c:v>
                </c:pt>
                <c:pt idx="14">
                  <c:v>206</c:v>
                </c:pt>
                <c:pt idx="15">
                  <c:v>331</c:v>
                </c:pt>
                <c:pt idx="16">
                  <c:v>225</c:v>
                </c:pt>
                <c:pt idx="17">
                  <c:v>237</c:v>
                </c:pt>
                <c:pt idx="18">
                  <c:v>367</c:v>
                </c:pt>
                <c:pt idx="19">
                  <c:v>336</c:v>
                </c:pt>
                <c:pt idx="20">
                  <c:v>313</c:v>
                </c:pt>
                <c:pt idx="21">
                  <c:v>302</c:v>
                </c:pt>
                <c:pt idx="22">
                  <c:v>428</c:v>
                </c:pt>
                <c:pt idx="23">
                  <c:v>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E-4BB9-A041-90ACD2062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22176"/>
        <c:axId val="82736256"/>
        <c:axId val="0"/>
      </c:area3DChart>
      <c:catAx>
        <c:axId val="82722176"/>
        <c:scaling>
          <c:orientation val="minMax"/>
        </c:scaling>
        <c:delete val="0"/>
        <c:axPos val="b"/>
        <c:majorTickMark val="out"/>
        <c:minorTickMark val="none"/>
        <c:tickLblPos val="nextTo"/>
        <c:crossAx val="82736256"/>
        <c:crosses val="autoZero"/>
        <c:auto val="1"/>
        <c:lblAlgn val="ctr"/>
        <c:lblOffset val="100"/>
        <c:noMultiLvlLbl val="0"/>
      </c:catAx>
      <c:valAx>
        <c:axId val="82736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27221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99689626175378"/>
          <c:y val="0.3744240303295428"/>
          <c:w val="0.31449705679993883"/>
          <c:h val="0.357633056284631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D5C6A01-D73E-26F5-934A-5EBD2DB141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D25609-2847-93BF-C885-F7B72E87F2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F34CA-E7B5-4FC5-98D6-E1A4F6412AD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26DF47-6903-251B-E082-F9227F7F03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1FA6FC-45D8-430A-1525-2B83E7C9C0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9EFB4-C279-4734-8E7B-F0DD53381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3654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20T19:20:34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20T19:20:37.7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DA810-849B-4D6D-80BF-BD42E4BF1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AFA9-4B07-4ABA-BFB9-1760EFD51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6F7C4B2-9B03-8072-D15C-3ECFCCA2180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21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46E27BE-DF02-50D2-2DB3-B1F7DFA4E7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21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DD953D5-B71B-3105-5B23-27C754FC66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7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FA6DEA6-BE94-49AC-E0A1-5FE9480651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36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7C8DFDD-CE4A-AF98-4048-74604E94744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18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7525BCB-56B4-482E-2CAD-7DB26B5B35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5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B55428B-5A33-D42E-EC58-0B2D799B07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21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D5EF52E-7057-FAA6-75F3-164A92BEF97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739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C33A987-5761-AA8B-0746-A3221BF856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75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1790F32-371D-FC4A-79EC-A5319635D05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243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1141956-E341-172D-A2E8-31F0F99AE2C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4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84CF41D-D484-D694-945A-6E89DC24D3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21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79678DE-31AC-5949-E914-9210B2BD167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21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FB2BDA5-1FF6-169C-6152-FB87DFFEF39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21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7A5864A-D468-612E-E857-DE0D872C31F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292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82FF9AB-A489-B195-CC2D-3DE0E4589B0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67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4102281-6F7B-2504-6D86-996FADC6EBD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03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89A2AD6-BF71-6B5E-28C0-C2E297401FB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6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65CFC17-98BD-3C22-1791-990987EEDAE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21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0D34CD-94D2-F0F2-7A35-F56817512A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15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ACD38B6-466C-66F7-1118-E7F8AE578B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66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664373A-93AE-8336-F61F-83436A6038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2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4DC0B44-877A-0750-3B99-89619931D6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18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4F11D75-D011-FA74-7855-E33CADCB3D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458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3484B49-D6EC-A894-0B97-3D10D616C98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7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6FE9205-0FCE-DA27-F091-AB79F7E5BE5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21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4F02AED-1556-B3CB-8A29-4B48495E92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67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9CE60EE-8661-DAB7-3D5C-58EA305A9B4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2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A8BD061-FF54-C875-1B34-B4D0ED5B98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3DE9344-2BB4-2DDC-B8FD-B7CCF321D81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2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A48B74D-C547-8B88-FC20-5963E4A5AC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2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53A6163-2766-58DD-CABB-61BAAA5F8C9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95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E28ABCC-1040-2422-FBCF-9EB800D393D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32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75" y="898525"/>
            <a:ext cx="8851900" cy="66389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44" y="8023359"/>
            <a:ext cx="4185421" cy="4689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249B81B-727C-950E-6A75-CCDB4C5E73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9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5.emf"/><Relationship Id="rId4" Type="http://schemas.openxmlformats.org/officeDocument/2006/relationships/package" Target="../embeddings/Microsoft_Excel_Worksheet1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7.png"/><Relationship Id="rId4" Type="http://schemas.openxmlformats.org/officeDocument/2006/relationships/image" Target="../media/image48.emf"/><Relationship Id="rId9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7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wmf"/><Relationship Id="rId3" Type="http://schemas.openxmlformats.org/officeDocument/2006/relationships/image" Target="../media/image2.jpe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317174"/>
            <a:ext cx="9264114" cy="35200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21778" indent="-21778" algn="ctr">
              <a:lnSpc>
                <a:spcPct val="110000"/>
              </a:lnSpc>
            </a:pPr>
            <a: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Реализация программы </a:t>
            </a: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«Бережливая поликлиника» </a:t>
            </a: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в рамках проекта </a:t>
            </a: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«Эффективный регион»</a:t>
            </a: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в </a:t>
            </a:r>
            <a:r>
              <a:rPr lang="ru-RU" altLang="ru-RU" sz="3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Муниципальном бюджетном учреждении здравоохранения </a:t>
            </a:r>
            <a: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Городская поликлиника №</a:t>
            </a:r>
            <a:r>
              <a:rPr lang="ru-RU" altLang="ru-RU" sz="3500" dirty="0">
                <a:solidFill>
                  <a:schemeClr val="accent1">
                    <a:lumMod val="50000"/>
                  </a:schemeClr>
                </a:solidFill>
                <a:effectLst/>
              </a:rPr>
              <a:t>1</a:t>
            </a:r>
            <a: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г. Шахты Ростовской области</a:t>
            </a: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«ПРЕДВАРИТЕЛЬНАЯ ЗАПИСЬ ПАЦИЕНТОВ НА ПРИЕМ К ВРАЧУ»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Шахты</a:t>
            </a:r>
          </a:p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2022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1BE0DA-2BC7-8E12-44B3-044B66229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557" y="194557"/>
            <a:ext cx="512108" cy="634039"/>
          </a:xfrm>
          <a:prstGeom prst="rect">
            <a:avLst/>
          </a:prstGeom>
        </p:spPr>
      </p:pic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6078FDD3-A6BC-6867-E379-75FF3CB4A437}"/>
              </a:ext>
            </a:extLst>
          </p:cNvPr>
          <p:cNvSpPr/>
          <p:nvPr/>
        </p:nvSpPr>
        <p:spPr>
          <a:xfrm>
            <a:off x="6948264" y="11663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244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Диагностика и целевое состояние</a:t>
            </a: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22C749-AAB6-F550-1B58-59C569644D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6" y="794804"/>
            <a:ext cx="3298233" cy="3356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DA0624-5019-9B6E-2925-8C1A8EF37654}"/>
              </a:ext>
            </a:extLst>
          </p:cNvPr>
          <p:cNvSpPr txBox="1"/>
          <p:nvPr/>
        </p:nvSpPr>
        <p:spPr>
          <a:xfrm>
            <a:off x="4030631" y="1290052"/>
            <a:ext cx="45815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Прежняя модель регистратуры при нынешних требованиях качественного и комфортного оказания услуг является не актуальной. </a:t>
            </a:r>
            <a:br>
              <a:rPr lang="ru-RU" dirty="0">
                <a:latin typeface="Artifakt Element Light" panose="020B0303050000020004" pitchFamily="34" charset="-52"/>
                <a:ea typeface="Artifakt Element Light" panose="020B0303050000020004" pitchFamily="34" charset="-52"/>
              </a:rPr>
            </a:br>
            <a:r>
              <a:rPr lang="ru-RU" dirty="0"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Большой поток пациентов, принимаемых регистратурой, приводит к образованию очередей, а в последствии к жалобам на долгие ожидания в очереди. Было принято решение организации новой модели «Открытой регистратуры» и </a:t>
            </a:r>
            <a:r>
              <a:rPr lang="en-US" dirty="0"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Call-</a:t>
            </a:r>
            <a:r>
              <a:rPr lang="ru-RU" dirty="0"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центра для звонков с целью записи на прием.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50B8B7-22AD-8D8D-22D1-2F8A4D29D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890" y="210098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44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Целевое состояние</a:t>
            </a: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8734" y="245745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DA0624-5019-9B6E-2925-8C1A8EF37654}"/>
              </a:ext>
            </a:extLst>
          </p:cNvPr>
          <p:cNvSpPr txBox="1"/>
          <p:nvPr/>
        </p:nvSpPr>
        <p:spPr>
          <a:xfrm>
            <a:off x="378043" y="3356622"/>
            <a:ext cx="8456248" cy="168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Целевое состояние: Пациент посещает врача по предварительной записи через Электронную регистратуру, личный кабинет портала Госуслуги, </a:t>
            </a:r>
            <a:r>
              <a:rPr lang="ru-RU" sz="1400" b="1" dirty="0" err="1"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инфоматы</a:t>
            </a:r>
            <a:r>
              <a:rPr lang="ru-RU" sz="1400" b="1" dirty="0"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 в здании поликлиники, телефонный звонок в  </a:t>
            </a:r>
            <a:r>
              <a:rPr lang="en-US" sz="1400" b="1" dirty="0"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Call-</a:t>
            </a:r>
            <a:r>
              <a:rPr lang="ru-RU" sz="1400" b="1" dirty="0"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центр поликлиники. Пациент без посещения регистратуры идет сразу на прием к врачу. Карточки пациентов подготовлены сотрудниками картохранилища и передана накануне приема в кабинет врача.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C8AD233-01EE-99BA-31AB-C598468E26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687608"/>
              </p:ext>
            </p:extLst>
          </p:nvPr>
        </p:nvGraphicFramePr>
        <p:xfrm>
          <a:off x="1679188" y="805923"/>
          <a:ext cx="5158922" cy="255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5410080" imgH="2674800" progId="Paint.Picture.1">
                  <p:embed/>
                </p:oleObj>
              </mc:Choice>
              <mc:Fallback>
                <p:oleObj name="Точечный рисунок" r:id="rId4" imgW="5410080" imgH="267480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9188" y="805923"/>
                        <a:ext cx="5158922" cy="2550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D16C49-7618-0867-23E0-0B5DB2200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630" y="175919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190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195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Разделение потоков больных 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и здоровых пациентов (ситуация до)</a:t>
            </a: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sz="3200" dirty="0"/>
            </a:b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FE3881-530E-44D0-8A70-2AE05EBCF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941"/>
            <a:ext cx="9144000" cy="54707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4D2B1-1223-0CC6-35B2-09019DE7B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469" y="182325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06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98F8AF4-B3D3-4E69-8FC1-8B5C40A5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35" y="992679"/>
            <a:ext cx="8829330" cy="501461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эпид.ситуацией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принято решение открыть бокс с отдельным входом с обратной стороны здания. На входе в здание размещено объявление о приеме больных с признаками ОРВИ только в помещении БОКСА.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разделения потоков и удобства пациентов, желающих вакцинироваться или пройти диспансеризацию и проф. осмотр, организованы два направления. Создано диспансерное отделение с последовательной маршрутизацией прохождения специалистов и оборудован кабинет осмотра пациентов перед вакцинацией.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Решение</a:t>
            </a: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1142984"/>
            <a:ext cx="8657647" cy="51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54FEC7-4FC5-80BA-B580-4E958B0C9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557" y="159933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553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195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Разделение потоков больных 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и здоровых пациентов (ситуация после)</a:t>
            </a: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sz="3200" dirty="0"/>
            </a:b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7617C9-B8D4-4D4B-B3C4-2251027A6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84"/>
            <a:ext cx="9144000" cy="58945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9349BD-E8D1-AD7B-C532-5F92520B5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782" y="210653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752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0653"/>
            <a:ext cx="7772400" cy="7180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Анализ промежуточных результатов проекта</a:t>
            </a:r>
            <a:endParaRPr lang="ru-RU" altLang="ru-RU" sz="3100" dirty="0"/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EECD0ACA-9923-40CC-B0B7-946BFAB17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141" y="1139347"/>
            <a:ext cx="8657647" cy="367196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Обращение граждан по причине очереди в регистратуре и под кабинетами больных и здоровых людей </a:t>
            </a:r>
          </a:p>
          <a:p>
            <a:pPr algn="ctr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анализ до и после</a:t>
            </a:r>
          </a:p>
          <a:p>
            <a:pPr algn="l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                   Показатель «ДО» за 10 дней – до 6-7 жалоб                 </a:t>
            </a:r>
          </a:p>
          <a:p>
            <a:pPr algn="l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                   в день</a:t>
            </a:r>
          </a:p>
          <a:p>
            <a:pPr algn="l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                   Показатель «После» за 10 дней – 0-1 жалобы </a:t>
            </a:r>
          </a:p>
          <a:p>
            <a:pPr algn="l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                   в день</a:t>
            </a:r>
          </a:p>
          <a:p>
            <a:pPr algn="ctr"/>
            <a:endParaRPr lang="ru-RU" b="1" u="sng" dirty="0">
              <a:solidFill>
                <a:schemeClr val="accent6">
                  <a:lumMod val="50000"/>
                </a:schemeClr>
              </a:solidFill>
              <a:latin typeface="Artifakt Element Light" panose="020B0303050000020004" pitchFamily="34" charset="-52"/>
              <a:ea typeface="Artifakt Element Light" panose="020B0303050000020004" pitchFamily="34" charset="-52"/>
            </a:endParaRPr>
          </a:p>
          <a:p>
            <a:pPr algn="ctr"/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Пересечение больных и здоровых пациентов</a:t>
            </a:r>
          </a:p>
          <a:p>
            <a:pPr algn="l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Показатель «ДО» пересечение  - более 8 раз</a:t>
            </a:r>
          </a:p>
          <a:p>
            <a:pPr algn="l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Показатель «После» - 0 раз</a:t>
            </a:r>
          </a:p>
          <a:p>
            <a:pPr algn="l"/>
            <a:endParaRPr lang="ru-RU" b="1" dirty="0">
              <a:solidFill>
                <a:schemeClr val="accent6">
                  <a:lumMod val="50000"/>
                </a:schemeClr>
              </a:solidFill>
              <a:latin typeface="Artifakt Element Light" panose="020B0303050000020004" pitchFamily="34" charset="-52"/>
              <a:ea typeface="Artifakt Element Light" panose="020B0303050000020004" pitchFamily="34" charset="-52"/>
            </a:endParaRPr>
          </a:p>
          <a:p>
            <a:pPr algn="ctr"/>
            <a:endParaRPr lang="ru-RU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694C073-83BF-6D69-A7BF-897651E82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687342"/>
              </p:ext>
            </p:extLst>
          </p:nvPr>
        </p:nvGraphicFramePr>
        <p:xfrm>
          <a:off x="-108520" y="1830093"/>
          <a:ext cx="1836737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836455" imgH="1470723" progId="Excel.Sheet.12">
                  <p:embed/>
                </p:oleObj>
              </mc:Choice>
              <mc:Fallback>
                <p:oleObj name="Worksheet" r:id="rId4" imgW="1836455" imgH="14707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8520" y="1830093"/>
                        <a:ext cx="1836737" cy="147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C18DAE-14DC-099F-1F47-9276F0360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200" y="198869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44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0653"/>
            <a:ext cx="7772400" cy="7180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НАВИГАЦИЯ</a:t>
            </a:r>
            <a:endParaRPr lang="ru-RU" altLang="ru-RU" sz="3100" dirty="0"/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EECD0ACA-9923-40CC-B0B7-946BFAB17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932" y="3777875"/>
            <a:ext cx="3962268" cy="123530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Для эффективной системы информирования используется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наглядная навигация (стенды, указатели, схемы)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21041E-00CC-B35A-56E8-8C6DA9472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6" y="998485"/>
            <a:ext cx="4035747" cy="27095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4D2889-C0E3-BAE9-99A3-56167DF7D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79" y="998485"/>
            <a:ext cx="3863295" cy="27095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91455B-DF61-9787-5E93-3EDA64F5DF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743" y="3901703"/>
            <a:ext cx="4166914" cy="27456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A08718-E1C3-44D3-DC40-EC474674C7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7423" y="171710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168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0653"/>
            <a:ext cx="7772400" cy="7180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НАВИГАЦИЯ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ДО                                                 ПОСЛЕ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endParaRPr lang="ru-RU" altLang="ru-RU" sz="3100" dirty="0"/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EECD0ACA-9923-40CC-B0B7-946BFAB17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336" y="5832444"/>
            <a:ext cx="7772400" cy="59095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Устройство указателя на 1 этаже 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C2B5F0-9614-B164-537A-79143BF01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15" y="3348514"/>
            <a:ext cx="5213812" cy="23277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B8836E-3289-F4FD-0A38-B25BEFCEA4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8" y="1283649"/>
            <a:ext cx="3563888" cy="20046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FD3CD61-D2C0-7FFE-6D91-3EF8BD20A0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36" y="1262468"/>
            <a:ext cx="4138229" cy="23277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4C3952-3B01-4743-FE99-49A556B86F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5736" y="214317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277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Оптимизация работы регистратуры 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и </a:t>
            </a:r>
            <a:r>
              <a:rPr lang="en-US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Call-</a:t>
            </a: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-центра</a:t>
            </a: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sz="3200" dirty="0"/>
            </a:b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3719CE-F9FD-7FBD-7438-B6E6F9A1E2A0}"/>
              </a:ext>
            </a:extLst>
          </p:cNvPr>
          <p:cNvSpPr txBox="1"/>
          <p:nvPr/>
        </p:nvSpPr>
        <p:spPr>
          <a:xfrm>
            <a:off x="107504" y="1316516"/>
            <a:ext cx="8568952" cy="419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Подразделениями новой модели регистратуры являются Call-центр,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картохранилище, ресепшн, в целом создающие единую систему работы Регистратуры.</a:t>
            </a:r>
          </a:p>
          <a:p>
            <a:pPr marL="742950" lvl="1" indent="-28575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Основанием для создания новой модели регистратуры (Call-центра,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картохранилища, ресепшена), далее "Регистратура",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исполнение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регионального проекта «Развития системы оказания первичной медико-санитарной помощи» федерального проекта «Развития системы оказания первичной медико-санитарной помощи» национального проекта «Здравоохранения» и пилотного проекта по созданию «Бережливых поликлиник».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A83775-47BF-B613-EFF1-D9BBAB13C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402" y="218985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925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Новая модель открытой регистратуры 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и </a:t>
            </a:r>
            <a:r>
              <a:rPr lang="en-US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Call-</a:t>
            </a: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-центра</a:t>
            </a: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sz="3200" dirty="0"/>
            </a:b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818134-48ED-7768-40CB-C5D700883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3" y="658128"/>
            <a:ext cx="7632854" cy="55417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0DE92B-E5B7-1086-BC6E-4EF72088C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557" y="171710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699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5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                           Состав рабочей группы</a:t>
            </a:r>
            <a:br>
              <a:rPr lang="ru-RU" sz="3200" dirty="0"/>
            </a:b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14282" y="4714884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EC6C72-C202-C313-46DD-A10F34952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999"/>
            <a:ext cx="9144000" cy="55537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78DE44-B6F6-A251-B967-1DB380E5C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759" y="166905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445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Мероприятия</a:t>
            </a:r>
            <a:br>
              <a:rPr lang="ru-RU" sz="3200" dirty="0"/>
            </a:b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C10004-9E29-AC7D-02F5-8B75C039BF18}"/>
              </a:ext>
            </a:extLst>
          </p:cNvPr>
          <p:cNvSpPr txBox="1"/>
          <p:nvPr/>
        </p:nvSpPr>
        <p:spPr>
          <a:xfrm>
            <a:off x="229590" y="726307"/>
            <a:ext cx="8715435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Для ознакомления пациента с новой моделью обращения в поликлинику и сокращения времени ожидания был введен поэтапный переход из старой модели регистратуры к новой: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Первый этап </a:t>
            </a:r>
            <a:r>
              <a:rPr lang="ru-RU" dirty="0"/>
              <a:t>- организация </a:t>
            </a:r>
            <a:r>
              <a:rPr lang="en-US" dirty="0"/>
              <a:t>Call-</a:t>
            </a:r>
            <a:r>
              <a:rPr lang="ru-RU" dirty="0"/>
              <a:t>центра.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Второй этап </a:t>
            </a:r>
            <a:r>
              <a:rPr lang="ru-RU" dirty="0"/>
              <a:t>– открытие ресепшена при частичной работе регистратуры. </a:t>
            </a:r>
            <a:r>
              <a:rPr lang="ru-RU" b="1" dirty="0"/>
              <a:t>Третий этап </a:t>
            </a:r>
            <a:r>
              <a:rPr lang="ru-RU" dirty="0"/>
              <a:t>– полный переход на новую модель регистратуры с закрытием окон для приема. </a:t>
            </a:r>
            <a:r>
              <a:rPr lang="ru-RU" sz="1600" dirty="0"/>
              <a:t>При всех этапах ведется активное информирование граждан о способах записи на прием, преимущественно через портал Госуслуги, Электронную регистратуру, </a:t>
            </a:r>
            <a:r>
              <a:rPr lang="ru-RU" sz="1600" dirty="0" err="1"/>
              <a:t>инфоматы</a:t>
            </a:r>
            <a:r>
              <a:rPr lang="ru-RU" sz="1600" dirty="0"/>
              <a:t> в фойе здания, </a:t>
            </a:r>
            <a:r>
              <a:rPr lang="en-US" sz="1600" dirty="0"/>
              <a:t>Call-</a:t>
            </a:r>
            <a:r>
              <a:rPr lang="ru-RU" sz="1600" dirty="0"/>
              <a:t>центр.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63C3C3-6474-859F-413A-861A730CC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610" y="170240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44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Внедрение улучшений </a:t>
            </a: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848438-31F4-2C6B-FFA5-4AE76C570A0A}"/>
              </a:ext>
            </a:extLst>
          </p:cNvPr>
          <p:cNvSpPr txBox="1"/>
          <p:nvPr/>
        </p:nvSpPr>
        <p:spPr>
          <a:xfrm>
            <a:off x="3707904" y="900890"/>
            <a:ext cx="557216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1600" dirty="0"/>
              <a:t>1. </a:t>
            </a:r>
            <a:r>
              <a:rPr lang="ru-RU" sz="1600" dirty="0">
                <a:latin typeface="+mj-lt"/>
              </a:rPr>
              <a:t>Организован </a:t>
            </a:r>
            <a:r>
              <a:rPr lang="en-US" sz="1600" dirty="0">
                <a:latin typeface="+mj-lt"/>
              </a:rPr>
              <a:t>Call-</a:t>
            </a:r>
            <a:r>
              <a:rPr lang="ru-RU" sz="1600" dirty="0">
                <a:latin typeface="+mj-lt"/>
              </a:rPr>
              <a:t>центр. Разработаны документы: Стандарт 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</a:rPr>
              <a:t>организации процессов оптимизации работы регистратуры, </a:t>
            </a:r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Регламент 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работы регистратуры по типу открытого пространства  и развития РС ЕГИСЗ в МБУЗ ГП № 1.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6C9D9E-9973-5B09-DB12-146A0BD2C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9" y="928694"/>
            <a:ext cx="3363577" cy="22097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FC502B-9581-153C-2CC3-9D6CA1B61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60" y="3115922"/>
            <a:ext cx="3779912" cy="268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D9D545-4B1C-C5D8-8EDE-128FE290673A}"/>
              </a:ext>
            </a:extLst>
          </p:cNvPr>
          <p:cNvSpPr txBox="1"/>
          <p:nvPr/>
        </p:nvSpPr>
        <p:spPr>
          <a:xfrm>
            <a:off x="261141" y="3492160"/>
            <a:ext cx="463867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После организации </a:t>
            </a:r>
            <a:r>
              <a:rPr lang="en-US" sz="1600" dirty="0"/>
              <a:t>Call-</a:t>
            </a:r>
            <a:r>
              <a:rPr lang="ru-RU" sz="1600" dirty="0"/>
              <a:t>центра количество пациентов, посещающих регистратуру значительно снизилось.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B0654F-6361-6F7B-F00A-2FF8EE9BC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4469" y="158692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44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Внедрение улучшений </a:t>
            </a: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848438-31F4-2C6B-FFA5-4AE76C570A0A}"/>
              </a:ext>
            </a:extLst>
          </p:cNvPr>
          <p:cNvSpPr txBox="1"/>
          <p:nvPr/>
        </p:nvSpPr>
        <p:spPr>
          <a:xfrm>
            <a:off x="467544" y="900890"/>
            <a:ext cx="8064897" cy="244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 первом этаже в непосредственной близости от входа в холле здания размещается регистратура (ресепшн) по типу открытого пространства без возведения перегородок. В холле размещаются два инфомата с возможностью записи к врачу через электронный кабинет, получения талонов электронной очереди. В месте ожидания размещается достаточное количество мест. Размещен экран с трансляцией полезной информации (о здоровом образе жизни, профилактике заболеваний и т. д.), организовано действие беспроводного подключения к сети Интернет.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7C6B1-0FEF-50C4-9562-94DD4BCAEB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20" y="3702182"/>
            <a:ext cx="3423910" cy="20444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083419-BAF5-278B-1D46-0952093F30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1" y="3349509"/>
            <a:ext cx="2118777" cy="33162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9B7CAC-2979-0983-4975-52B80E1948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04" y="3656292"/>
            <a:ext cx="2377314" cy="23773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166E6A-E873-FFB1-26D1-3B5119275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4469" y="187998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032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Внедрение улучшений </a:t>
            </a: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848438-31F4-2C6B-FFA5-4AE76C570A0A}"/>
              </a:ext>
            </a:extLst>
          </p:cNvPr>
          <p:cNvSpPr txBox="1"/>
          <p:nvPr/>
        </p:nvSpPr>
        <p:spPr>
          <a:xfrm>
            <a:off x="467544" y="900890"/>
            <a:ext cx="8064897" cy="136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удобства и эстетического восприятия были произведены перестановки в помещении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и в зоне ожидания.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Инфоматы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перенесены в зону ожидания, ближе к входу.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                                                                           СТАЛО 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B907E5-3A9F-D4FF-9C5C-0272A5C39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529338"/>
            <a:ext cx="2592288" cy="38382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A108F0-D94D-0665-28DD-A39AA5345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1" y="3284984"/>
            <a:ext cx="5383484" cy="30282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913A7D-6A98-9CBE-D7AC-6C26F62EB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870" y="186972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760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Внедрение улучшений </a:t>
            </a: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848438-31F4-2C6B-FFA5-4AE76C570A0A}"/>
              </a:ext>
            </a:extLst>
          </p:cNvPr>
          <p:cNvSpPr txBox="1"/>
          <p:nvPr/>
        </p:nvSpPr>
        <p:spPr>
          <a:xfrm>
            <a:off x="467544" y="900890"/>
            <a:ext cx="8064897" cy="1069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места сотрудников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сделали более просторными. Каждое рабочее место оборудовано компьютерной фурнитурой.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                                                                           СТАЛО 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D11FB4-B669-2C90-A31E-584B0709B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65" y="2248670"/>
            <a:ext cx="5084057" cy="28597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4FE6F2-577A-87E1-2F55-378C24F28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18" y="2397248"/>
            <a:ext cx="3365284" cy="22130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6FF5F8-80CB-744D-6B83-2F6BB6C38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557" y="156907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261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Диагностика</a:t>
            </a: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8734" y="245745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F82F9E5-A73B-EB1A-2995-A9515C03D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49780"/>
              </p:ext>
            </p:extLst>
          </p:nvPr>
        </p:nvGraphicFramePr>
        <p:xfrm>
          <a:off x="50181" y="817615"/>
          <a:ext cx="89662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751643" imgH="4808377" progId="Excel.Sheet.12">
                  <p:embed/>
                </p:oleObj>
              </mc:Choice>
              <mc:Fallback>
                <p:oleObj name="Worksheet" r:id="rId4" imgW="10751643" imgH="4808377" progId="Excel.Sheet.1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F82F9E5-A73B-EB1A-2995-A9515C03D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81" y="817615"/>
                        <a:ext cx="8966200" cy="401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2FF3B2-1F86-078C-84AE-68BA52DAE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942" y="132768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8266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Диагностика</a:t>
            </a: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A739EC-4415-59F9-7369-FBE6AF87E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741011"/>
            <a:ext cx="7077402" cy="48924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36B53F-4E33-A691-363D-9A56F2D85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557" y="196399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44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Диагностика</a:t>
            </a: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8734" y="245745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3F4C4E-5995-BF71-8826-8A2E544C6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4" y="1500150"/>
            <a:ext cx="8715436" cy="21062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24C755-DE8D-C935-A3EE-AFCDC9D81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469" y="171710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5436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Диагностика</a:t>
            </a: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8D06D-F83F-A84B-863B-723DCEFAC06D}"/>
              </a:ext>
            </a:extLst>
          </p:cNvPr>
          <p:cNvSpPr txBox="1"/>
          <p:nvPr/>
        </p:nvSpPr>
        <p:spPr>
          <a:xfrm>
            <a:off x="3995936" y="1142984"/>
            <a:ext cx="4819046" cy="405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Среднее количество приема в день за ноябрь месяц 565 человека в день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регистратура - 137 человек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интернет - 31 человек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колл-центр - 397 человек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Статистические данные показывают постепенный переход записи пациентов через регистратуру на запись через Call- центр. В настоящее время 69 % населения записывается через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-центр, 5 % через интернет и 26 % через регистратуру.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064402"/>
              </p:ext>
            </p:extLst>
          </p:nvPr>
        </p:nvGraphicFramePr>
        <p:xfrm>
          <a:off x="210834" y="1304963"/>
          <a:ext cx="3929118" cy="277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406DD9-421A-FA3C-9B5A-3F4C4B394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557" y="176609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396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Применение инструмента 5С</a:t>
            </a:r>
            <a:endParaRPr lang="ru-RU" altLang="ru-RU" sz="3100" dirty="0">
              <a:latin typeface="Arial Black" pitchFamily="34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BA968D-124D-1618-5A9A-4E968E9A6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18" y="1224724"/>
            <a:ext cx="8609670" cy="22042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B81764-2055-7793-E419-DCB98EE18D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1187" y="4332000"/>
            <a:ext cx="2799209" cy="15745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21CECC-F269-EB6E-3FBB-5502E7D35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6693" y="4307965"/>
            <a:ext cx="2799209" cy="15745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FBDF23-AF78-FF14-A634-5B6E0D22B6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8236" y="4353944"/>
            <a:ext cx="2799209" cy="15745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29629A-02D0-64C4-9FDA-47CE3030BD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9549" y="4353945"/>
            <a:ext cx="2891980" cy="1626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637D50-9770-336A-CFDE-5171818821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58" y="5119277"/>
            <a:ext cx="3024337" cy="14775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6C574D-42CD-FD9A-16D5-AED1B9F23B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4557" y="171710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44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4000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            ЗАДАЧИ проекта: 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Создание новой модели медицинской организации ориентированной на: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 потребность пациента,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  внедрение принципов бережливого производства, бережное отношение к временному ресурсу,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 повышение удовлетворенности пациентов доступностью и качеством медицинской помощи, эффективное использование ресурсов здравоохранения</a:t>
            </a: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sz="3200" dirty="0"/>
            </a:b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14282" y="4714884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564357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Механизм: Выявление и решение проблем, влияющих на доступность и качество медицинских услуг для населения, и эффективность управления ресурсами здравоохранения.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A61582-31F8-5744-2427-E3335FD3B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469" y="171710"/>
            <a:ext cx="512108" cy="6340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9C30D5F1-E03E-1623-6AB2-1BAC40674F06}"/>
                  </a:ext>
                </a:extLst>
              </p14:cNvPr>
              <p14:cNvContentPartPr/>
              <p14:nvPr/>
            </p14:nvContentPartPr>
            <p14:xfrm>
              <a:off x="-2035179" y="1120419"/>
              <a:ext cx="360" cy="360"/>
            </p14:xfrm>
          </p:contentPart>
        </mc:Choice>
        <mc:Fallback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9C30D5F1-E03E-1623-6AB2-1BAC40674F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043819" y="111177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299B016B-FC9C-9AA6-8450-C7180158BB1C}"/>
                  </a:ext>
                </a:extLst>
              </p14:cNvPr>
              <p14:cNvContentPartPr/>
              <p14:nvPr/>
            </p14:nvContentPartPr>
            <p14:xfrm>
              <a:off x="8482581" y="474939"/>
              <a:ext cx="360" cy="36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299B016B-FC9C-9AA6-8450-C7180158BB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73941" y="46629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BCD8991-73D6-E7A4-A764-7AF81E828607}"/>
              </a:ext>
            </a:extLst>
          </p:cNvPr>
          <p:cNvSpPr txBox="1"/>
          <p:nvPr/>
        </p:nvSpPr>
        <p:spPr>
          <a:xfrm>
            <a:off x="8820472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7611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ЗАКРЕПЛЕНИЕ РЕЗУЛЬТАТОВ</a:t>
            </a: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  <a:p>
            <a:pPr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  <a:p>
            <a:pPr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2060"/>
                </a:solidFill>
              </a:rPr>
              <a:t>* СРЕДНИЙ ПОКАЗАТЕЛЬ ЗА НОЯБРЬ</a:t>
            </a:r>
          </a:p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3E53F4-54A5-FE2B-79C2-FF9DE3994250}"/>
              </a:ext>
            </a:extLst>
          </p:cNvPr>
          <p:cNvSpPr txBox="1"/>
          <p:nvPr/>
        </p:nvSpPr>
        <p:spPr>
          <a:xfrm>
            <a:off x="575556" y="971556"/>
            <a:ext cx="799288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ПРЕДВАРИТЕЛЬНАЯ ЗАПИСЬ ПАЦИЕНТОВ НА ПРИЕМ К ВРАЧУ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E5D028B-7AA5-7DE8-0E33-E4F77ED59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46780"/>
              </p:ext>
            </p:extLst>
          </p:nvPr>
        </p:nvGraphicFramePr>
        <p:xfrm>
          <a:off x="457200" y="1481138"/>
          <a:ext cx="7560840" cy="286543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734636">
                  <a:extLst>
                    <a:ext uri="{9D8B030D-6E8A-4147-A177-3AD203B41FA5}">
                      <a16:colId xmlns:a16="http://schemas.microsoft.com/office/drawing/2014/main" val="3848693044"/>
                    </a:ext>
                  </a:extLst>
                </a:gridCol>
                <a:gridCol w="1413102">
                  <a:extLst>
                    <a:ext uri="{9D8B030D-6E8A-4147-A177-3AD203B41FA5}">
                      <a16:colId xmlns:a16="http://schemas.microsoft.com/office/drawing/2014/main" val="3726230781"/>
                    </a:ext>
                  </a:extLst>
                </a:gridCol>
                <a:gridCol w="1413102">
                  <a:extLst>
                    <a:ext uri="{9D8B030D-6E8A-4147-A177-3AD203B41FA5}">
                      <a16:colId xmlns:a16="http://schemas.microsoft.com/office/drawing/2014/main" val="176480795"/>
                    </a:ext>
                  </a:extLst>
                </a:gridCol>
              </a:tblGrid>
              <a:tr h="74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ПЕРВИЧНЫЙ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целевой показатель/ДОСТИГНУТЫЙ ПОКАЗАТЕЛЬ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636632"/>
                  </a:ext>
                </a:extLst>
              </a:tr>
              <a:tr h="49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Снижение жалоб  граждан на работу регистратуры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до 5 жалоб в неделю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0-2 в неделю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/0-2 В НЕДЕЛЮ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368398"/>
                  </a:ext>
                </a:extLst>
              </a:tr>
              <a:tr h="49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записи пациентов к врачу  через регистратуру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560 в день 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50 в день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/ 140 В ДЕНЬ*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004515"/>
                  </a:ext>
                </a:extLst>
              </a:tr>
              <a:tr h="49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Увеличение записи пациентов через </a:t>
                      </a:r>
                      <a:r>
                        <a:rPr lang="en-US" sz="1200">
                          <a:effectLst/>
                        </a:rPr>
                        <a:t>Call</a:t>
                      </a:r>
                      <a:r>
                        <a:rPr lang="ru-RU" sz="1200">
                          <a:effectLst/>
                        </a:rPr>
                        <a:t>-центр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400 в день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/ 397 В ДЕНЬ*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65311"/>
                  </a:ext>
                </a:extLst>
              </a:tr>
              <a:tr h="49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Увеличение записи пациентов через интернет и </a:t>
                      </a:r>
                      <a:r>
                        <a:rPr lang="ru-RU" sz="1200" dirty="0" err="1">
                          <a:effectLst/>
                        </a:rPr>
                        <a:t>инфоматы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160 в день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/31 В ДЕНЬ*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29160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F269F0-0467-90C7-B99B-4A04C3B60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42" y="171710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6238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Закрепление результатов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Блок-схема обработки </a:t>
            </a:r>
            <a:b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входящих звонков</a:t>
            </a:r>
            <a:endParaRPr lang="ru-RU" altLang="ru-RU" sz="2000" dirty="0">
              <a:latin typeface="Arial Black" pitchFamily="34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BA968D-124D-1618-5A9A-4E968E9A6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18" y="1224724"/>
            <a:ext cx="8609670" cy="22042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637D50-9770-336A-CFDE-5171818821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09" y="4677492"/>
            <a:ext cx="3649756" cy="1783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ADCC31-3897-E287-45E3-D36364EE9A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5" y="1285860"/>
            <a:ext cx="8727581" cy="5317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A3D37E-B597-3EF6-3173-601096A51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580" y="190553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1626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Закрепление результатов</a:t>
            </a:r>
            <a:b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Работа с Администрацией города и СМИ</a:t>
            </a:r>
            <a:endParaRPr lang="ru-RU" altLang="ru-RU" sz="28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C97F2-06EB-1796-FDC7-B708C9A982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9141" y="2327956"/>
            <a:ext cx="4826037" cy="27146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E2EDDF-7B44-1CE7-0625-F79062EA48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2" y="3897621"/>
            <a:ext cx="5133558" cy="28876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35AB75-0605-15D0-A87E-AB83658182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09" y="1185434"/>
            <a:ext cx="4427984" cy="24907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33D5F8-E54D-D3A3-83D2-81E77F4451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10" y="3790503"/>
            <a:ext cx="4688580" cy="26373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8A937B-4E42-3183-A44E-93922A2BC8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0751" y="171710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445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Закрепление результатов</a:t>
            </a: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AE362-B155-024C-EB36-6BE863026815}"/>
              </a:ext>
            </a:extLst>
          </p:cNvPr>
          <p:cNvSpPr txBox="1"/>
          <p:nvPr/>
        </p:nvSpPr>
        <p:spPr>
          <a:xfrm>
            <a:off x="0" y="864942"/>
            <a:ext cx="91440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Новая модель регистратуры решила ряд задач стоящих перед рабочей группой.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полной картины ситуации мониторинг велся 135 рабочих дней. Было отработано 71853 обращения граждан с целью записи на прием. Из них 46 431 звонков принял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Call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-центр, что позволяет утверждать значимость созданной структуры.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протяжении реализации проекта рабочая группа решила ряд задач, столкнулась с вопросами требующими внимания не только в рамках проекта, но и в дальнейшем.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Текущие показатели приближены к целевым.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 исполнения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регионального проекта «Развития системы оказания первичной медико-санитарной помощи» федерального проекта «Развития системы оказания первичной медико-санитарной помощи» национального проекта «Здравоохранения» и пилотного проекта по созданию «Бережливых поликлиник»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«Предварительная запись пациентов на прием к врачу»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МБУЗ Городская поликлиника №1 внедрен.</a:t>
            </a:r>
          </a:p>
          <a:p>
            <a:pPr algn="ctr"/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EE1410-BD34-1EC7-CF46-53809C278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890" y="171710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8352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214686"/>
            <a:ext cx="3867160" cy="2928958"/>
          </a:xfrm>
          <a:prstGeom prst="rect">
            <a:avLst/>
          </a:prstGeom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785794"/>
            <a:ext cx="3503864" cy="214314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500306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5400" dirty="0">
                <a:solidFill>
                  <a:schemeClr val="accent1">
                    <a:lumMod val="50000"/>
                  </a:schemeClr>
                </a:solidFill>
              </a:rPr>
              <a:t>Спасибо за внимание !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44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89"/>
            <a:ext cx="8715436" cy="4474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            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ЦЕЛЕВЫЕ ПОКАЗАТЕЛИ проекта: 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Уменьшить очередь в регистратуру.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sz="3200" dirty="0"/>
            </a:br>
            <a:br>
              <a:rPr lang="ru-RU" altLang="ru-RU" sz="3100" dirty="0"/>
            </a:br>
            <a:br>
              <a:rPr lang="ru-RU" altLang="ru-RU" sz="3100" dirty="0"/>
            </a:br>
            <a:br>
              <a:rPr lang="ru-RU" altLang="ru-RU" sz="3100" dirty="0"/>
            </a:br>
            <a:br>
              <a:rPr lang="ru-RU" altLang="ru-RU" sz="1000" dirty="0"/>
            </a:br>
            <a:br>
              <a:rPr lang="ru-RU" altLang="ru-RU" sz="1000" dirty="0"/>
            </a:br>
            <a:br>
              <a:rPr lang="ru-RU" altLang="ru-RU" sz="1000" dirty="0"/>
            </a:br>
            <a:br>
              <a:rPr lang="ru-RU" altLang="ru-RU" sz="1000" dirty="0"/>
            </a:br>
            <a:br>
              <a:rPr lang="ru-RU" altLang="ru-RU" sz="3100" dirty="0"/>
            </a:br>
            <a:r>
              <a:rPr lang="ru-RU" altLang="ru-RU" sz="3100" dirty="0"/>
              <a:t>   </a:t>
            </a:r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</a:rPr>
              <a:t>*средний показатель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14282" y="4714884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564357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Механизм: Выявление и решение проблем, влияющих на доступность и качество медицинских услуг для населения, и эффективность управления ресурсами здравоохранения.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2E39690-0FD9-16E0-B590-262A60ED2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37383"/>
              </p:ext>
            </p:extLst>
          </p:nvPr>
        </p:nvGraphicFramePr>
        <p:xfrm>
          <a:off x="641334" y="1887505"/>
          <a:ext cx="7560840" cy="273630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734636">
                  <a:extLst>
                    <a:ext uri="{9D8B030D-6E8A-4147-A177-3AD203B41FA5}">
                      <a16:colId xmlns:a16="http://schemas.microsoft.com/office/drawing/2014/main" val="375908895"/>
                    </a:ext>
                  </a:extLst>
                </a:gridCol>
                <a:gridCol w="1413102">
                  <a:extLst>
                    <a:ext uri="{9D8B030D-6E8A-4147-A177-3AD203B41FA5}">
                      <a16:colId xmlns:a16="http://schemas.microsoft.com/office/drawing/2014/main" val="3500482703"/>
                    </a:ext>
                  </a:extLst>
                </a:gridCol>
                <a:gridCol w="1413102">
                  <a:extLst>
                    <a:ext uri="{9D8B030D-6E8A-4147-A177-3AD203B41FA5}">
                      <a16:colId xmlns:a16="http://schemas.microsoft.com/office/drawing/2014/main" val="2035790332"/>
                    </a:ext>
                  </a:extLst>
                </a:gridCol>
              </a:tblGrid>
              <a:tr h="74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текущий 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целевой 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779037"/>
                  </a:ext>
                </a:extLst>
              </a:tr>
              <a:tr h="49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Снижение жалоб  граждан на работу регистратуры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до 5 жалоб в неделю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0-2 в неделю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4538143"/>
                  </a:ext>
                </a:extLst>
              </a:tr>
              <a:tr h="49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записи пациентов к врачу  через регистратуру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560 в день 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50 в день*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203990"/>
                  </a:ext>
                </a:extLst>
              </a:tr>
              <a:tr h="49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Увеличение записи пациентов через </a:t>
                      </a:r>
                      <a:r>
                        <a:rPr lang="en-US" sz="1200">
                          <a:effectLst/>
                        </a:rPr>
                        <a:t>Call</a:t>
                      </a:r>
                      <a:r>
                        <a:rPr lang="ru-RU" sz="1200">
                          <a:effectLst/>
                        </a:rPr>
                        <a:t>-центр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400 в день*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9686831"/>
                  </a:ext>
                </a:extLst>
              </a:tr>
              <a:tr h="49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Увеличение записи пациентов через интернет и </a:t>
                      </a:r>
                      <a:r>
                        <a:rPr lang="ru-RU" sz="1200" dirty="0" err="1">
                          <a:effectLst/>
                        </a:rPr>
                        <a:t>инфоматы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160 в день*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90782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C67E57-563C-2E61-EF66-A86B75FCF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621" y="178806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405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ПАСПОРТ ПРОЕКТА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sz="3200" dirty="0"/>
            </a:b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D743D5-9715-9219-FE11-EC1BFF937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35" y="655614"/>
            <a:ext cx="8945026" cy="61825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8A9A2A-B417-59DB-0076-75082D810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469" y="146471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ДОРОЖНАЯ КАРТА ПРОЕКТА</a:t>
            </a:r>
            <a:b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sz="3200" dirty="0"/>
            </a:b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32D4A6-A838-B750-610F-9B3AB0DAD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9" y="1162019"/>
            <a:ext cx="8994702" cy="37659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FA65E7-B4A3-0386-1B33-CC0B3B124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557" y="171710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44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98F8AF4-B3D3-4E69-8FC1-8B5C40A5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35" y="992679"/>
            <a:ext cx="8829330" cy="501461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анализа выявлено пересечение потоков больных и здоровых пациентов. Нет четких границ разделения потоков.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Диагностика и целевое состояние</a:t>
            </a: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1142984"/>
            <a:ext cx="8657647" cy="51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1C1963-5AD0-0613-BCE9-AFAE37AC8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8" y="2761766"/>
            <a:ext cx="4351367" cy="28403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083E1C-58C0-1023-6E4C-B3DDFB2D7B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17" y="3137495"/>
            <a:ext cx="3344448" cy="31409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6EDF4C-F92A-603C-1AEE-906246581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089" y="210653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144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195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100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Картрирование</a:t>
            </a:r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ПРОЕКТА</a:t>
            </a: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sz="3200" dirty="0"/>
            </a:b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10E5DC-8EA3-1244-213F-3449D46A9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53" y="996785"/>
            <a:ext cx="2601762" cy="26017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E4CF2E-8148-EFDC-CF7D-5BF0F907CB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4392" y="971254"/>
            <a:ext cx="2601762" cy="26017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CD2812-0F6A-499F-D244-AF590A353C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8" y="958909"/>
            <a:ext cx="2670715" cy="2670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6E144C-988E-BA58-621C-50F6537D1B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55" y="964676"/>
            <a:ext cx="2670715" cy="267071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157667E-5413-E984-CFBA-223DC0B9C6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867" y="3790774"/>
            <a:ext cx="2852936" cy="28529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57A9FB1-7FBD-3773-F74F-B3374238C6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95" y="3763139"/>
            <a:ext cx="2746981" cy="27469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9FA4DFD-BBB8-F5F6-C4D2-A1324CF5FC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42" y="3752850"/>
            <a:ext cx="2882172" cy="18422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868C26-D498-75AC-68F0-A59A456B1D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3984" y="187887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946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214290"/>
            <a:ext cx="8715436" cy="1071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1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Карта текущего состояния</a:t>
            </a:r>
            <a:br>
              <a:rPr lang="ru-RU" altLang="ru-RU" sz="35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br>
              <a:rPr lang="ru-RU" sz="3200" dirty="0"/>
            </a:br>
            <a:br>
              <a:rPr lang="ru-RU" altLang="ru-RU" sz="3100" dirty="0"/>
            </a:br>
            <a:endParaRPr lang="ru-RU" altLang="ru-RU" sz="31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9018" y="2781300"/>
            <a:ext cx="865764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7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7554" y="5715016"/>
            <a:ext cx="2714645" cy="8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602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1" y="210653"/>
            <a:ext cx="732953" cy="556154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972AC56F-7993-6629-776A-93B72C27E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283287"/>
              </p:ext>
            </p:extLst>
          </p:nvPr>
        </p:nvGraphicFramePr>
        <p:xfrm>
          <a:off x="659084" y="3535618"/>
          <a:ext cx="5254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525960" imgH="297360" progId="Paint.Picture.1">
                  <p:embed/>
                </p:oleObj>
              </mc:Choice>
              <mc:Fallback>
                <p:oleObj name="Точечный рисунок" r:id="rId4" imgW="525960" imgH="2973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084" y="3535618"/>
                        <a:ext cx="525463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784A77-4CF0-924B-6F8C-5FD323A8D028}"/>
              </a:ext>
            </a:extLst>
          </p:cNvPr>
          <p:cNvSpPr txBox="1"/>
          <p:nvPr/>
        </p:nvSpPr>
        <p:spPr>
          <a:xfrm>
            <a:off x="117718" y="5722922"/>
            <a:ext cx="8802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Пациенты посещают регистратуру для записи на прием, после следуют на прием к врачу, либо берут талон на ближайшее время и дату. Теряется время на поиск карты пациента. Запись пациента  на прием в другой день влечет за собой неоднократное посещение поликлиники пациентом.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C0041-E01A-C820-183A-23FAAC2BDD05}"/>
              </a:ext>
            </a:extLst>
          </p:cNvPr>
          <p:cNvSpPr txBox="1"/>
          <p:nvPr/>
        </p:nvSpPr>
        <p:spPr>
          <a:xfrm>
            <a:off x="-252536" y="3517385"/>
            <a:ext cx="4248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ОЧЕРЕДЬ 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5B9748A-8B0D-78E9-7E0B-049BB3AEC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207"/>
              </p:ext>
            </p:extLst>
          </p:nvPr>
        </p:nvGraphicFramePr>
        <p:xfrm>
          <a:off x="635272" y="3975103"/>
          <a:ext cx="549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6" imgW="548640" imgH="380880" progId="Paint.Picture.1">
                  <p:embed/>
                </p:oleObj>
              </mc:Choice>
              <mc:Fallback>
                <p:oleObj name="Точечный рисунок" r:id="rId6" imgW="548640" imgH="3808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272" y="3975103"/>
                        <a:ext cx="5492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0B8F08D-F64B-E801-259C-D8FEB2F27056}"/>
              </a:ext>
            </a:extLst>
          </p:cNvPr>
          <p:cNvSpPr txBox="1"/>
          <p:nvPr/>
        </p:nvSpPr>
        <p:spPr>
          <a:xfrm>
            <a:off x="1258153" y="3975102"/>
            <a:ext cx="4814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ПОИСК КАРТ В РЕГИСТРАТУРЕ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F4DA38-2B09-E994-6661-6EE7ACC13D25}"/>
              </a:ext>
            </a:extLst>
          </p:cNvPr>
          <p:cNvSpPr txBox="1"/>
          <p:nvPr/>
        </p:nvSpPr>
        <p:spPr>
          <a:xfrm>
            <a:off x="659084" y="4401234"/>
            <a:ext cx="7153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ПЕРЕСЕЧЕНИЕ БОЛЬНЫХ И ЗДОРОВЫХ ПАЦИЕНТОВ </a:t>
            </a: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2E85E39B-2EFE-4C3B-785F-2BBDFB760B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646639"/>
              </p:ext>
            </p:extLst>
          </p:nvPr>
        </p:nvGraphicFramePr>
        <p:xfrm>
          <a:off x="663052" y="4469885"/>
          <a:ext cx="5175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8" imgW="518040" imgH="343080" progId="Paint.Picture.1">
                  <p:embed/>
                </p:oleObj>
              </mc:Choice>
              <mc:Fallback>
                <p:oleObj name="Точечный рисунок" r:id="rId8" imgW="518040" imgH="3430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3052" y="4469885"/>
                        <a:ext cx="5175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2BD67B86-60CB-BDC9-9760-8596A0E40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3591"/>
              </p:ext>
            </p:extLst>
          </p:nvPr>
        </p:nvGraphicFramePr>
        <p:xfrm>
          <a:off x="617014" y="4812785"/>
          <a:ext cx="56356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10" imgW="563760" imgH="312480" progId="Paint.Picture.1">
                  <p:embed/>
                </p:oleObj>
              </mc:Choice>
              <mc:Fallback>
                <p:oleObj name="Точечный рисунок" r:id="rId10" imgW="563760" imgH="3124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7014" y="4812785"/>
                        <a:ext cx="563563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7D0F5B1-3A09-CC2B-C286-092E561AAACC}"/>
              </a:ext>
            </a:extLst>
          </p:cNvPr>
          <p:cNvSpPr txBox="1"/>
          <p:nvPr/>
        </p:nvSpPr>
        <p:spPr>
          <a:xfrm>
            <a:off x="1152586" y="4796569"/>
            <a:ext cx="6083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tifakt Element Light" panose="020B0303050000020004" pitchFamily="34" charset="-52"/>
                <a:ea typeface="Artifakt Element Light" panose="020B0303050000020004" pitchFamily="34" charset="-52"/>
              </a:rPr>
              <a:t>ОТСУТСТВИЕ ЧЕТКИХ ПРАВИЛ ЗАПИСИ ПАЦИЕНТОВ</a:t>
            </a: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03E9A4F2-3F87-47BF-F739-FB696CAAD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21096"/>
              </p:ext>
            </p:extLst>
          </p:nvPr>
        </p:nvGraphicFramePr>
        <p:xfrm>
          <a:off x="1320273" y="721606"/>
          <a:ext cx="5784007" cy="2782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12" imgW="6431400" imgH="3093840" progId="Paint.Picture.1">
                  <p:embed/>
                </p:oleObj>
              </mc:Choice>
              <mc:Fallback>
                <p:oleObj name="Точечный рисунок" r:id="rId12" imgW="6431400" imgH="309384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20273" y="721606"/>
                        <a:ext cx="5784007" cy="2782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E6226E-4C7D-0981-19A9-4DD2B4A187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4557" y="171710"/>
            <a:ext cx="5121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6837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19644</TotalTime>
  <Words>1350</Words>
  <Application>Microsoft Office PowerPoint</Application>
  <PresentationFormat>Экран (4:3)</PresentationFormat>
  <Paragraphs>126</Paragraphs>
  <Slides>34</Slides>
  <Notes>34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Artifakt Element Light</vt:lpstr>
      <vt:lpstr>Calibri</vt:lpstr>
      <vt:lpstr>Constantia</vt:lpstr>
      <vt:lpstr>Lucida Sans Unicode</vt:lpstr>
      <vt:lpstr>Times New Roman</vt:lpstr>
      <vt:lpstr>Verdana</vt:lpstr>
      <vt:lpstr>Wingdings 2</vt:lpstr>
      <vt:lpstr>Wingdings 3</vt:lpstr>
      <vt:lpstr>Открытая</vt:lpstr>
      <vt:lpstr>Точечный рисунок</vt:lpstr>
      <vt:lpstr>Worksheet</vt:lpstr>
      <vt:lpstr>Реализация программы  «Бережливая поликлиника»  в рамках проекта  «Эффективный регион» в Муниципальном бюджетном учреждении здравоохранения Городская поликлиника №1 г. Шахты Ростовской области «ПРЕДВАРИТЕЛЬНАЯ ЗАПИСЬ ПАЦИЕНТОВ НА ПРИЕМ К ВРАЧУ»  </vt:lpstr>
      <vt:lpstr>                            Состав рабочей группы  </vt:lpstr>
      <vt:lpstr>             ЗАДАЧИ проекта:  Создание новой модели медицинской организации ориентированной на: - потребность пациента, -  внедрение принципов бережливого производства, бережное отношение к временному ресурсу, - повышение удовлетворенности пациентов доступностью и качеством медицинской помощи, эффективное использование ресурсов здравоохранения   </vt:lpstr>
      <vt:lpstr>              ЦЕЛЕВЫЕ ПОКАЗАТЕЛИ проекта:  Уменьшить очередь в регистратуру.              *средний показатель</vt:lpstr>
      <vt:lpstr>ПАСПОРТ ПРОЕКТА    </vt:lpstr>
      <vt:lpstr>ДОРОЖНАЯ КАРТА ПРОЕКТА    </vt:lpstr>
      <vt:lpstr>Диагностика и целевое состояние </vt:lpstr>
      <vt:lpstr>Картрирование ПРОЕКТА   </vt:lpstr>
      <vt:lpstr>Карта текущего состояния   </vt:lpstr>
      <vt:lpstr>Диагностика и целевое состояние </vt:lpstr>
      <vt:lpstr>Целевое состояние </vt:lpstr>
      <vt:lpstr>Разделение потоков больных  и здоровых пациентов (ситуация до)   </vt:lpstr>
      <vt:lpstr>Решение </vt:lpstr>
      <vt:lpstr>Разделение потоков больных  и здоровых пациентов (ситуация после)   </vt:lpstr>
      <vt:lpstr>Анализ промежуточных результатов проекта</vt:lpstr>
      <vt:lpstr>НАВИГАЦИЯ</vt:lpstr>
      <vt:lpstr>НАВИГАЦИЯ ДО                                                 ПОСЛЕ  </vt:lpstr>
      <vt:lpstr>Оптимизация работы регистратуры  и Call--центра   </vt:lpstr>
      <vt:lpstr>Новая модель открытой регистратуры  и Call--центра   </vt:lpstr>
      <vt:lpstr>Мероприятия  </vt:lpstr>
      <vt:lpstr>Внедрение улучшений </vt:lpstr>
      <vt:lpstr>Внедрение улучшений </vt:lpstr>
      <vt:lpstr>Внедрение улучшений </vt:lpstr>
      <vt:lpstr>Внедрение улучшений </vt:lpstr>
      <vt:lpstr>Диагностика </vt:lpstr>
      <vt:lpstr>Диагностика</vt:lpstr>
      <vt:lpstr>Диагностика </vt:lpstr>
      <vt:lpstr>Диагностика</vt:lpstr>
      <vt:lpstr>Применение инструмента 5С</vt:lpstr>
      <vt:lpstr>ЗАКРЕПЛЕНИЕ РЕЗУЛЬТАТОВ</vt:lpstr>
      <vt:lpstr>Закрепление результатов Блок-схема обработки  входящих звонков</vt:lpstr>
      <vt:lpstr>Закрепление результатов Работа с Администрацией города и СМИ</vt:lpstr>
      <vt:lpstr>Закрепление результатов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 Бутузова</cp:lastModifiedBy>
  <cp:revision>109</cp:revision>
  <dcterms:created xsi:type="dcterms:W3CDTF">2021-04-10T05:16:12Z</dcterms:created>
  <dcterms:modified xsi:type="dcterms:W3CDTF">2022-12-20T19:33:25Z</dcterms:modified>
</cp:coreProperties>
</file>